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64" r:id="rId4"/>
    <p:sldId id="260" r:id="rId5"/>
    <p:sldId id="265" r:id="rId6"/>
    <p:sldId id="261" r:id="rId7"/>
    <p:sldId id="268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9" autoAdjust="0"/>
    <p:restoredTop sz="94660"/>
  </p:normalViewPr>
  <p:slideViewPr>
    <p:cSldViewPr>
      <p:cViewPr varScale="1">
        <p:scale>
          <a:sx n="124" d="100"/>
          <a:sy n="124" d="100"/>
        </p:scale>
        <p:origin x="146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398E996-F751-4BEC-96A9-91E301C4B1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r-TR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7BFB6CF-06A4-ABC6-15D4-923AAE3B9F5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tr-TR"/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37CB7A58-A307-F3F0-E478-09D01C810EA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47128F2A-B9E0-7528-4B79-AF5D9D678A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tr-TR"/>
              <a:t>Click to edit Master text styles</a:t>
            </a:r>
          </a:p>
          <a:p>
            <a:pPr lvl="1"/>
            <a:r>
              <a:rPr lang="ru-RU" altLang="tr-TR"/>
              <a:t>Second level</a:t>
            </a:r>
          </a:p>
          <a:p>
            <a:pPr lvl="2"/>
            <a:r>
              <a:rPr lang="ru-RU" altLang="tr-TR"/>
              <a:t>Third level</a:t>
            </a:r>
          </a:p>
          <a:p>
            <a:pPr lvl="3"/>
            <a:r>
              <a:rPr lang="ru-RU" altLang="tr-TR"/>
              <a:t>Fourth level</a:t>
            </a:r>
          </a:p>
          <a:p>
            <a:pPr lvl="4"/>
            <a:r>
              <a:rPr lang="ru-RU" altLang="tr-TR"/>
              <a:t>Fifth level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735EE749-5309-13F3-03C6-54EC066DA0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tr-TR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15E63CAD-B185-B650-7A78-0777C982AA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4D1680A5-0ED1-2C43-9917-24FF21B2BD17}" type="slidenum">
              <a:rPr lang="ru-RU" altLang="tr-TR"/>
              <a:pPr/>
              <a:t>‹#›</a:t>
            </a:fld>
            <a:endParaRPr lang="ru-RU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E2AA77F-AB43-7666-A9C1-D8610AD327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0825" y="525463"/>
            <a:ext cx="5903913" cy="1109662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tr-TR" altLang="tr-TR" noProof="0"/>
              <a:t>Asıl başlık stilini düzenlemek için tıklayın</a:t>
            </a:r>
            <a:endParaRPr lang="ru-RU" altLang="tr-TR" noProof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506696F-9CB5-5154-BB74-5358EDB9D5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0825" y="1412875"/>
            <a:ext cx="5903913" cy="69691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Tx/>
              <a:buNone/>
              <a:defRPr sz="2400" b="1"/>
            </a:lvl1pPr>
          </a:lstStyle>
          <a:p>
            <a:pPr lvl="0"/>
            <a:r>
              <a:rPr lang="tr-TR" altLang="tr-TR" noProof="0"/>
              <a:t>Asıl alt başlık stilini düzenlemek için tıklayın</a:t>
            </a:r>
            <a:endParaRPr lang="ru-RU" altLang="tr-T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6DF999-CCBF-9600-0FCF-EF421DA6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4F7098-359E-BD7C-43B0-8ABAA05A7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57106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F34020-19AC-72B3-1658-AE352C72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D51F8C-55F3-A40F-E153-EBCAABF2A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34607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DD03DF-5188-B43C-D563-097FCCC4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1416EC-C79A-AF67-B1F6-B7C54D4C5E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765175"/>
            <a:ext cx="3632200" cy="532765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73FD3F1-2042-17EC-78CB-05D0DA7A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765175"/>
            <a:ext cx="3632200" cy="532765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548186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51BFB6-9890-2F96-EC67-703585673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BD6AD0-7B1F-6670-32FA-3498D3CD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0B2AFF3-07E5-383F-56FC-0506F1E0B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B1C0DC0-6816-953E-CC25-8CDA9AA0C7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4C10389-9408-174F-6F1F-5A3CF5DDAC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93619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61EA67-2676-3B34-A612-EA38DE853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776039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21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5D236F-844E-A045-8174-74429B1C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067355-992A-36A1-CF84-475BAD1D5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F162E42-7893-9D24-5467-836058F1B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4823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DD9709-A7DA-414F-5775-1163A03A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F0EC188-CD89-521B-19D4-DC4359C86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5266B4-AB0F-DFDC-816C-72A5EF19F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54824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BC8760-ADEE-AF2A-90A5-B66CF80D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0AD940-7C02-6C69-27CE-75CE0759F4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50656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D53F82A-A463-C867-000A-6671230604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156325" y="115888"/>
            <a:ext cx="1871663" cy="5976937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ED4F5B0-D05E-0A9C-7BA7-FEBA97C0E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15888"/>
            <a:ext cx="5464175" cy="597693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01204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DC97A28-2B95-5605-3EF0-FE61A4F61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15888"/>
            <a:ext cx="7416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stilini düzenlemek için tıklayın</a:t>
            </a:r>
            <a:endParaRPr lang="ru-RU" altLang="tr-TR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689D06-A27C-BA68-08FD-943FF958F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765175"/>
            <a:ext cx="741680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tıklayın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ru-RU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5" name="Rectangle 3483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31" name="Picture 34830" descr="Metal armor suit">
            <a:extLst>
              <a:ext uri="{FF2B5EF4-FFF2-40B4-BE49-F238E27FC236}">
                <a16:creationId xmlns:a16="http://schemas.microsoft.com/office/drawing/2014/main" id="{F0EC4682-F75C-6193-F776-1773E5A555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66" r="1" b="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4837" name="Rectangle 3483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8" name="Rectangle 12">
            <a:extLst>
              <a:ext uri="{FF2B5EF4-FFF2-40B4-BE49-F238E27FC236}">
                <a16:creationId xmlns:a16="http://schemas.microsoft.com/office/drawing/2014/main" id="{A3E5FA58-BD02-B9F5-BC79-F8ECE7BB4AA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tr-TR" altLang="tr-TR" sz="4500">
                <a:solidFill>
                  <a:srgbClr val="FFFFFF"/>
                </a:solidFill>
                <a:latin typeface="Tahoma" panose="020B0604030504040204" pitchFamily="34" charset="0"/>
              </a:rPr>
              <a:t>The Late Middle Ages</a:t>
            </a:r>
            <a:endParaRPr lang="en-US" altLang="tr-TR" sz="450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34829" name="Rectangle 13">
            <a:extLst>
              <a:ext uri="{FF2B5EF4-FFF2-40B4-BE49-F238E27FC236}">
                <a16:creationId xmlns:a16="http://schemas.microsoft.com/office/drawing/2014/main" id="{22D27152-4977-1675-38B8-5C3463E1A48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25038" y="4072043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tr-TR" altLang="tr-TR">
                <a:solidFill>
                  <a:srgbClr val="FFFFFF"/>
                </a:solidFill>
              </a:rPr>
              <a:t>Week 7</a:t>
            </a:r>
            <a:endParaRPr lang="uk-UA" altLang="tr-TR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8" grpId="0"/>
      <p:bldP spid="3482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5606" name="Rectangle 195605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33DE5ED-91A7-3A79-E6BE-920B21577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1641752"/>
            <a:ext cx="4605336" cy="1323439"/>
          </a:xfrm>
        </p:spPr>
        <p:txBody>
          <a:bodyPr anchor="t">
            <a:normAutofit/>
          </a:bodyPr>
          <a:lstStyle/>
          <a:p>
            <a:r>
              <a:rPr lang="tr-TR" sz="3500"/>
              <a:t>The Age of Chivalry</a:t>
            </a:r>
          </a:p>
        </p:txBody>
      </p:sp>
      <p:pic>
        <p:nvPicPr>
          <p:cNvPr id="195586" name="Picture 2" descr="Chivalry - Wikipedia">
            <a:extLst>
              <a:ext uri="{FF2B5EF4-FFF2-40B4-BE49-F238E27FC236}">
                <a16:creationId xmlns:a16="http://schemas.microsoft.com/office/drawing/2014/main" id="{7A10EDCC-959B-AA9D-4C55-B691AD240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2" r="4655" b="1"/>
          <a:stretch/>
        </p:blipFill>
        <p:spPr bwMode="auto">
          <a:xfrm>
            <a:off x="20" y="10"/>
            <a:ext cx="3409931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5608" name="Group 195607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72963" y="-1"/>
            <a:ext cx="66318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95609" name="Freeform: Shape 195608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610" name="Freeform: Shape 195609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5590" name="Content Placeholder 195589">
            <a:extLst>
              <a:ext uri="{FF2B5EF4-FFF2-40B4-BE49-F238E27FC236}">
                <a16:creationId xmlns:a16="http://schemas.microsoft.com/office/drawing/2014/main" id="{80FA50C4-9808-6E76-6CC1-452A62DBB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300" y="3146400"/>
            <a:ext cx="4605337" cy="2682000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chemeClr val="bg1">
                    <a:alpha val="80000"/>
                  </a:schemeClr>
                </a:solidFill>
              </a:rPr>
              <a:t>Edward III and his son, the Black Prince, were greatly admired in England for their courage on the battlefield and for t</a:t>
            </a:r>
            <a:r>
              <a:rPr lang="en-US" sz="2100" b="1" dirty="0">
                <a:solidFill>
                  <a:schemeClr val="bg1">
                    <a:alpha val="80000"/>
                  </a:schemeClr>
                </a:solidFill>
              </a:rPr>
              <a:t>heir courtly manners</a:t>
            </a:r>
            <a:r>
              <a:rPr lang="en-US" sz="2100" dirty="0">
                <a:solidFill>
                  <a:schemeClr val="bg1">
                    <a:alpha val="80000"/>
                  </a:schemeClr>
                </a:solidFill>
              </a:rPr>
              <a:t>. They become symbols of the code of “chivalry”, the way in which a perfect knight should behave. </a:t>
            </a:r>
          </a:p>
        </p:txBody>
      </p:sp>
    </p:spTree>
    <p:extLst>
      <p:ext uri="{BB962C8B-B14F-4D97-AF65-F5344CB8AC3E}">
        <p14:creationId xmlns:p14="http://schemas.microsoft.com/office/powerpoint/2010/main" val="402402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58E594-05C6-6F20-AB60-B141A6F50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836713"/>
            <a:ext cx="5033221" cy="5179458"/>
          </a:xfrm>
        </p:spPr>
        <p:txBody>
          <a:bodyPr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11th-century French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epic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poem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Song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Roland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,”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describes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code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 Here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17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entries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listed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l">
              <a:buNone/>
            </a:pP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fear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God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maintain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His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Church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serve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liege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valor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faith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protect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defenseless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give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succor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widows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orphans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refrain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wanton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giving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offense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live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honor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glory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despise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pecuniary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reward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fight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welfare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obey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those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placed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authority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guard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honor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fellow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knights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eschew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unfairness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meanness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deceit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keep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faith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speak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truth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persevere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enterprise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begun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respect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honor</a:t>
            </a:r>
            <a:r>
              <a:rPr lang="tr-TR" sz="1800" b="1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b="1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women</a:t>
            </a:r>
            <a:endParaRPr lang="tr-TR" sz="1800" b="1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Never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refuse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challenge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equal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Never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turn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back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upon</a:t>
            </a:r>
            <a:r>
              <a:rPr lang="tr-TR" sz="1800" b="0" i="0" dirty="0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1800" b="0" i="0" dirty="0" err="1">
                <a:solidFill>
                  <a:srgbClr val="4A4A4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foe</a:t>
            </a:r>
            <a:endParaRPr lang="tr-TR" sz="1800" b="0" i="0" dirty="0">
              <a:solidFill>
                <a:srgbClr val="4A4A4A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sz="1800" b="0" i="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tr-TR" sz="1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A58E8E1A-4BC2-A5EC-77FD-46F3027A8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13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6624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6626" name="Group 196625">
            <a:extLst>
              <a:ext uri="{FF2B5EF4-FFF2-40B4-BE49-F238E27FC236}">
                <a16:creationId xmlns:a16="http://schemas.microsoft.com/office/drawing/2014/main" id="{601C064A-E6E4-44D2-B345-2BB7514A7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196627" name="Color">
              <a:extLst>
                <a:ext uri="{FF2B5EF4-FFF2-40B4-BE49-F238E27FC236}">
                  <a16:creationId xmlns:a16="http://schemas.microsoft.com/office/drawing/2014/main" id="{DB12EA1C-AD22-49E2-9660-D9CDC6B61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628" name="Color">
              <a:extLst>
                <a:ext uri="{FF2B5EF4-FFF2-40B4-BE49-F238E27FC236}">
                  <a16:creationId xmlns:a16="http://schemas.microsoft.com/office/drawing/2014/main" id="{67CE115B-4A96-4B14-8520-5C5FC624E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6630" name="Color">
            <a:extLst>
              <a:ext uri="{FF2B5EF4-FFF2-40B4-BE49-F238E27FC236}">
                <a16:creationId xmlns:a16="http://schemas.microsoft.com/office/drawing/2014/main" id="{D1945E2A-ABF1-415C-B37A-BD0A5C199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03" y="598259"/>
            <a:ext cx="8167081" cy="5680742"/>
          </a:xfrm>
          <a:prstGeom prst="rect">
            <a:avLst/>
          </a:prstGeom>
          <a:solidFill>
            <a:srgbClr val="9D9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6610" name="Picture 2" descr="Round Table - Wikipedia">
            <a:extLst>
              <a:ext uri="{FF2B5EF4-FFF2-40B4-BE49-F238E27FC236}">
                <a16:creationId xmlns:a16="http://schemas.microsoft.com/office/drawing/2014/main" id="{D417FEC3-1FC7-F6B8-1A15-0BD101825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8" r="7568"/>
          <a:stretch/>
        </p:blipFill>
        <p:spPr bwMode="auto">
          <a:xfrm>
            <a:off x="3560479" y="653615"/>
            <a:ext cx="5026459" cy="554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6632" name="Group 196631">
            <a:extLst>
              <a:ext uri="{FF2B5EF4-FFF2-40B4-BE49-F238E27FC236}">
                <a16:creationId xmlns:a16="http://schemas.microsoft.com/office/drawing/2014/main" id="{BCCEE623-F22A-4681-990C-036558C13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196633" name="Freeform: Shape 196632">
              <a:extLst>
                <a:ext uri="{FF2B5EF4-FFF2-40B4-BE49-F238E27FC236}">
                  <a16:creationId xmlns:a16="http://schemas.microsoft.com/office/drawing/2014/main" id="{39928A56-DDFB-4B12-BB34-20833166B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4" name="Freeform: Shape 196633">
              <a:extLst>
                <a:ext uri="{FF2B5EF4-FFF2-40B4-BE49-F238E27FC236}">
                  <a16:creationId xmlns:a16="http://schemas.microsoft.com/office/drawing/2014/main" id="{6B3765F0-85F4-4EB3-93DA-59F421CD4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5" name="Freeform: Shape 196634">
              <a:extLst>
                <a:ext uri="{FF2B5EF4-FFF2-40B4-BE49-F238E27FC236}">
                  <a16:creationId xmlns:a16="http://schemas.microsoft.com/office/drawing/2014/main" id="{38E03A00-A562-4753-8BA0-93F8B05DE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6" name="Freeform: Shape 196635">
              <a:extLst>
                <a:ext uri="{FF2B5EF4-FFF2-40B4-BE49-F238E27FC236}">
                  <a16:creationId xmlns:a16="http://schemas.microsoft.com/office/drawing/2014/main" id="{55F5D032-1BA8-410D-B68E-0DD597582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7" name="Freeform: Shape 196636">
              <a:extLst>
                <a:ext uri="{FF2B5EF4-FFF2-40B4-BE49-F238E27FC236}">
                  <a16:creationId xmlns:a16="http://schemas.microsoft.com/office/drawing/2014/main" id="{8BA3FCDE-79E0-49F5-A381-232AB935D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8" name="Freeform: Shape 196637">
              <a:extLst>
                <a:ext uri="{FF2B5EF4-FFF2-40B4-BE49-F238E27FC236}">
                  <a16:creationId xmlns:a16="http://schemas.microsoft.com/office/drawing/2014/main" id="{0E27297F-31E8-46C6-8569-1FD12C653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39" name="Freeform: Shape 196638">
              <a:extLst>
                <a:ext uri="{FF2B5EF4-FFF2-40B4-BE49-F238E27FC236}">
                  <a16:creationId xmlns:a16="http://schemas.microsoft.com/office/drawing/2014/main" id="{A374C063-2A46-4D9F-A085-0FB2F194C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4695E3A1-F255-30E5-9923-050C3486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9"/>
            <a:ext cx="2821282" cy="30188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>
                <a:solidFill>
                  <a:schemeClr val="tx2"/>
                </a:solidFill>
              </a:rPr>
              <a:t>Round Table</a:t>
            </a:r>
          </a:p>
        </p:txBody>
      </p:sp>
      <p:sp>
        <p:nvSpPr>
          <p:cNvPr id="196621" name="Content Placeholder 196620">
            <a:extLst>
              <a:ext uri="{FF2B5EF4-FFF2-40B4-BE49-F238E27FC236}">
                <a16:creationId xmlns:a16="http://schemas.microsoft.com/office/drawing/2014/main" id="{E3915C2B-01C6-2124-20B4-8892252C4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87" y="3952172"/>
            <a:ext cx="2821282" cy="2229172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King Arthur Legend</a:t>
            </a:r>
          </a:p>
        </p:txBody>
      </p:sp>
    </p:spTree>
    <p:extLst>
      <p:ext uri="{BB962C8B-B14F-4D97-AF65-F5344CB8AC3E}">
        <p14:creationId xmlns:p14="http://schemas.microsoft.com/office/powerpoint/2010/main" val="2383211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2541B3-938C-2743-930E-BDEB2504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80A610-E24E-A486-A341-18C4533A7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Chivalry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useful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of </a:t>
            </a:r>
            <a:r>
              <a:rPr lang="tr-TR" dirty="0" err="1"/>
              <a:t>persuading</a:t>
            </a:r>
            <a:r>
              <a:rPr lang="tr-TR" dirty="0"/>
              <a:t> men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creating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idea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noble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glorious</a:t>
            </a:r>
            <a:r>
              <a:rPr lang="tr-TR" dirty="0"/>
              <a:t> </a:t>
            </a:r>
            <a:r>
              <a:rPr lang="tr-TR" dirty="0" err="1"/>
              <a:t>thing</a:t>
            </a:r>
            <a:r>
              <a:rPr lang="tr-TR" dirty="0"/>
              <a:t>. (</a:t>
            </a:r>
            <a:r>
              <a:rPr lang="tr-TR" dirty="0" err="1"/>
              <a:t>Profitable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>
                <a:sym typeface="Wingdings" pitchFamily="2" charset="2"/>
              </a:rPr>
              <a:t>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199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7" name="Rectangle 19968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6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3C7B4BF-A9D6-48F1-49AB-6052FBA97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</a:rPr>
              <a:t>Plague (1348)</a:t>
            </a:r>
          </a:p>
        </p:txBody>
      </p:sp>
      <p:sp>
        <p:nvSpPr>
          <p:cNvPr id="19968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9682" name="Picture 2" descr="Plague in the Ancient &amp; Medieval World - World History Encyclopedia">
            <a:extLst>
              <a:ext uri="{FF2B5EF4-FFF2-40B4-BE49-F238E27FC236}">
                <a16:creationId xmlns:a16="http://schemas.microsoft.com/office/drawing/2014/main" id="{6CD4F9A7-3299-F50D-E7DC-A185DC0525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8" r="4654"/>
          <a:stretch/>
        </p:blipFill>
        <p:spPr bwMode="auto">
          <a:xfrm>
            <a:off x="732188" y="942538"/>
            <a:ext cx="5372416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55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C6574B-BB30-A16D-AC6F-BC1B03BEA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EBC3A0-6541-41F2-8984-577365F72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of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animals</a:t>
            </a:r>
            <a:endParaRPr lang="tr-TR" dirty="0"/>
          </a:p>
          <a:p>
            <a:r>
              <a:rPr lang="tr-TR" dirty="0" err="1"/>
              <a:t>Famine</a:t>
            </a:r>
            <a:endParaRPr lang="tr-TR" dirty="0"/>
          </a:p>
          <a:p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poverty</a:t>
            </a:r>
            <a:endParaRPr lang="tr-TR" dirty="0"/>
          </a:p>
          <a:p>
            <a:pPr lvl="1"/>
            <a:r>
              <a:rPr lang="tr-TR" dirty="0"/>
              <a:t>(+)</a:t>
            </a:r>
            <a:r>
              <a:rPr lang="tr-TR" dirty="0" err="1"/>
              <a:t>Expensive</a:t>
            </a:r>
            <a:r>
              <a:rPr lang="tr-TR" dirty="0"/>
              <a:t> </a:t>
            </a:r>
            <a:r>
              <a:rPr lang="tr-TR" dirty="0" err="1"/>
              <a:t>labor</a:t>
            </a:r>
            <a:endParaRPr lang="tr-TR" dirty="0"/>
          </a:p>
          <a:p>
            <a:pPr lvl="1"/>
            <a:r>
              <a:rPr lang="tr-TR" dirty="0"/>
              <a:t>(+)</a:t>
            </a:r>
            <a:r>
              <a:rPr lang="tr-TR" dirty="0" err="1"/>
              <a:t>Emergence</a:t>
            </a:r>
            <a:r>
              <a:rPr lang="tr-TR" dirty="0"/>
              <a:t> of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«</a:t>
            </a:r>
            <a:r>
              <a:rPr lang="tr-TR" dirty="0" err="1"/>
              <a:t>yeomen</a:t>
            </a:r>
            <a:r>
              <a:rPr lang="tr-TR" dirty="0"/>
              <a:t>»</a:t>
            </a:r>
          </a:p>
          <a:p>
            <a:pPr lvl="1"/>
            <a:r>
              <a:rPr lang="tr-TR" dirty="0"/>
              <a:t>(+)</a:t>
            </a:r>
            <a:r>
              <a:rPr lang="tr-TR" dirty="0" err="1"/>
              <a:t>replacement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exportation</a:t>
            </a:r>
            <a:r>
              <a:rPr lang="tr-TR" dirty="0"/>
              <a:t> of </a:t>
            </a:r>
            <a:r>
              <a:rPr lang="tr-TR" dirty="0" err="1"/>
              <a:t>wool</a:t>
            </a:r>
            <a:r>
              <a:rPr lang="tr-TR" dirty="0"/>
              <a:t> (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)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finished</a:t>
            </a:r>
            <a:r>
              <a:rPr lang="tr-TR" dirty="0"/>
              <a:t> </a:t>
            </a:r>
            <a:r>
              <a:rPr lang="tr-TR" dirty="0" err="1"/>
              <a:t>clothes</a:t>
            </a:r>
            <a:r>
              <a:rPr lang="tr-TR" dirty="0"/>
              <a:t> (FLEMING,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surname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skilled</a:t>
            </a:r>
            <a:r>
              <a:rPr lang="tr-TR" dirty="0"/>
              <a:t> </a:t>
            </a:r>
            <a:r>
              <a:rPr lang="tr-TR" dirty="0" err="1"/>
              <a:t>clothmakers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«</a:t>
            </a:r>
            <a:r>
              <a:rPr lang="tr-TR" dirty="0" err="1"/>
              <a:t>Spinsters</a:t>
            </a:r>
            <a:r>
              <a:rPr lang="tr-TR" dirty="0"/>
              <a:t>» (</a:t>
            </a:r>
            <a:r>
              <a:rPr lang="tr-TR" dirty="0" err="1"/>
              <a:t>unmarried</a:t>
            </a:r>
            <a:r>
              <a:rPr lang="tr-TR" dirty="0"/>
              <a:t> </a:t>
            </a:r>
            <a:r>
              <a:rPr lang="tr-TR" dirty="0" err="1"/>
              <a:t>women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5959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929CB-3B34-4112-8961-80316CB86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787" y="-16488"/>
            <a:ext cx="3968748" cy="1628775"/>
          </a:xfrm>
        </p:spPr>
        <p:txBody>
          <a:bodyPr anchor="b">
            <a:normAutofit/>
          </a:bodyPr>
          <a:lstStyle/>
          <a:p>
            <a:r>
              <a:rPr lang="tr-TR" sz="3500" dirty="0" err="1">
                <a:solidFill>
                  <a:schemeClr val="tx2"/>
                </a:solidFill>
              </a:rPr>
              <a:t>Peasant’s</a:t>
            </a:r>
            <a:r>
              <a:rPr lang="tr-TR" sz="3500" dirty="0">
                <a:solidFill>
                  <a:schemeClr val="tx2"/>
                </a:solidFill>
              </a:rPr>
              <a:t> </a:t>
            </a:r>
            <a:r>
              <a:rPr lang="tr-TR" sz="3500" dirty="0" err="1">
                <a:solidFill>
                  <a:schemeClr val="tx2"/>
                </a:solidFill>
              </a:rPr>
              <a:t>Revolt</a:t>
            </a:r>
            <a:endParaRPr lang="tr-TR" sz="3500" dirty="0">
              <a:solidFill>
                <a:schemeClr val="tx2"/>
              </a:solidFill>
            </a:endParaRPr>
          </a:p>
        </p:txBody>
      </p:sp>
      <p:pic>
        <p:nvPicPr>
          <p:cNvPr id="197634" name="Picture 2" descr="The Peasants' Revolt Anniversary Walk">
            <a:extLst>
              <a:ext uri="{FF2B5EF4-FFF2-40B4-BE49-F238E27FC236}">
                <a16:creationId xmlns:a16="http://schemas.microsoft.com/office/drawing/2014/main" id="{67F4F018-7D52-7062-C036-D7E20CB76D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0" r="17379" b="-2"/>
          <a:stretch/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7638" name="Content Placeholder 197637">
            <a:extLst>
              <a:ext uri="{FF2B5EF4-FFF2-40B4-BE49-F238E27FC236}">
                <a16:creationId xmlns:a16="http://schemas.microsoft.com/office/drawing/2014/main" id="{E0BDC28D-E879-E1B0-A986-CC94C51D6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016" y="1772816"/>
            <a:ext cx="4104455" cy="42569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The new taxes and discontent with the Richard II and feudal system led to the revolt.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Also, the landlords were forcing the peasants back into serfdom, because of economic reasons.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The leader of the revolt, Wat Tyler, called for a fair treatment of England’s poor people: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600" i="1" dirty="0">
                <a:solidFill>
                  <a:schemeClr val="tx2"/>
                </a:solidFill>
              </a:rPr>
              <a:t>“We are men formed in Christ’s likeness and we are kept like animals.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2"/>
                </a:solidFill>
              </a:rPr>
              <a:t>When Adam delved and Eve span,</a:t>
            </a:r>
          </a:p>
          <a:p>
            <a:pPr marL="0" indent="0">
              <a:buNone/>
            </a:pPr>
            <a:r>
              <a:rPr lang="en-US" sz="1600" i="1" dirty="0">
                <a:solidFill>
                  <a:schemeClr val="tx2"/>
                </a:solidFill>
              </a:rPr>
              <a:t>Who was then the gentleman?”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Richard II: Serfs you are and serfs you shall remain.</a:t>
            </a:r>
          </a:p>
        </p:txBody>
      </p:sp>
    </p:spTree>
    <p:extLst>
      <p:ext uri="{BB962C8B-B14F-4D97-AF65-F5344CB8AC3E}">
        <p14:creationId xmlns:p14="http://schemas.microsoft.com/office/powerpoint/2010/main" val="3179380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9505DF-3D32-A107-61A2-58E0D03AE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11" y="-171400"/>
            <a:ext cx="2662237" cy="1616203"/>
          </a:xfrm>
        </p:spPr>
        <p:txBody>
          <a:bodyPr anchor="b">
            <a:normAutofit/>
          </a:bodyPr>
          <a:lstStyle/>
          <a:p>
            <a:r>
              <a:rPr lang="tr-TR" sz="2800" dirty="0" err="1">
                <a:solidFill>
                  <a:schemeClr val="tx2"/>
                </a:solidFill>
              </a:rPr>
              <a:t>Heresy</a:t>
            </a:r>
            <a:r>
              <a:rPr lang="tr-TR" sz="2800" dirty="0">
                <a:solidFill>
                  <a:schemeClr val="tx2"/>
                </a:solidFill>
              </a:rPr>
              <a:t> </a:t>
            </a:r>
            <a:r>
              <a:rPr lang="tr-TR" sz="2800" dirty="0" err="1">
                <a:solidFill>
                  <a:schemeClr val="tx2"/>
                </a:solidFill>
              </a:rPr>
              <a:t>and</a:t>
            </a:r>
            <a:r>
              <a:rPr lang="tr-TR" sz="2800" dirty="0">
                <a:solidFill>
                  <a:schemeClr val="tx2"/>
                </a:solidFill>
              </a:rPr>
              <a:t> </a:t>
            </a:r>
            <a:r>
              <a:rPr lang="tr-TR" sz="2800" dirty="0" err="1">
                <a:solidFill>
                  <a:schemeClr val="tx2"/>
                </a:solidFill>
              </a:rPr>
              <a:t>Church</a:t>
            </a:r>
            <a:endParaRPr lang="tr-TR" sz="2800" dirty="0">
              <a:solidFill>
                <a:schemeClr val="tx2"/>
              </a:solidFill>
            </a:endParaRPr>
          </a:p>
        </p:txBody>
      </p:sp>
      <p:sp>
        <p:nvSpPr>
          <p:cNvPr id="198662" name="Content Placeholder 198661">
            <a:extLst>
              <a:ext uri="{FF2B5EF4-FFF2-40B4-BE49-F238E27FC236}">
                <a16:creationId xmlns:a16="http://schemas.microsoft.com/office/drawing/2014/main" id="{C3001E8A-29EC-987F-96DB-3B40AF05F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75045"/>
            <a:ext cx="3384376" cy="4183783"/>
          </a:xfrm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The discontent with the church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	*greedy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	*cruelty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	*paying tax to the pope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	*the spread of religious writings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	*the increase in private prayer</a:t>
            </a:r>
          </a:p>
          <a:p>
            <a:pPr marL="0" indent="0">
              <a:buNone/>
            </a:pPr>
            <a:endParaRPr lang="en-US" sz="17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Heresy was known as Lollardy (to say </a:t>
            </a:r>
            <a:r>
              <a:rPr lang="en-US" sz="1700">
                <a:solidFill>
                  <a:schemeClr val="tx2"/>
                </a:solidFill>
              </a:rPr>
              <a:t>prayers)</a:t>
            </a:r>
          </a:p>
          <a:p>
            <a:pPr marL="0" indent="0">
              <a:buNone/>
            </a:pPr>
            <a:endParaRPr lang="en-US" sz="17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John Wycliffe, an Oxford professor. He believed that everyone should be able to read the Bible in English and to be guided by it in order to save their soul.</a:t>
            </a:r>
          </a:p>
          <a:p>
            <a:pPr marL="0" indent="0">
              <a:buNone/>
            </a:pPr>
            <a:endParaRPr lang="en-US" sz="17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2"/>
                </a:solidFill>
              </a:rPr>
              <a:t>Lollards were burnt alive</a:t>
            </a:r>
          </a:p>
        </p:txBody>
      </p:sp>
      <p:pic>
        <p:nvPicPr>
          <p:cNvPr id="198658" name="Picture 2" descr="Six Great Heresies of the Middle Ages - World History Encyclopedia">
            <a:extLst>
              <a:ext uri="{FF2B5EF4-FFF2-40B4-BE49-F238E27FC236}">
                <a16:creationId xmlns:a16="http://schemas.microsoft.com/office/drawing/2014/main" id="{B8EE7DA8-884E-B0C9-266D-E1494E021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" b="-1"/>
          <a:stretch/>
        </p:blipFill>
        <p:spPr bwMode="auto">
          <a:xfrm>
            <a:off x="3816932" y="877413"/>
            <a:ext cx="4666971" cy="504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8665" name="Group 198664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16932" y="5858828"/>
            <a:ext cx="4669847" cy="123363"/>
            <a:chOff x="7015162" y="5858828"/>
            <a:chExt cx="4300544" cy="123363"/>
          </a:xfrm>
        </p:grpSpPr>
        <p:sp>
          <p:nvSpPr>
            <p:cNvPr id="198666" name="Rectangle 198665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667" name="Rectangle 198666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2369718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1153</TotalTime>
  <Words>465</Words>
  <Application>Microsoft Macintosh PowerPoint</Application>
  <PresentationFormat>Ekran Gösterisi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Arial</vt:lpstr>
      <vt:lpstr>Calibri</vt:lpstr>
      <vt:lpstr>Tahoma</vt:lpstr>
      <vt:lpstr>Wingdings</vt:lpstr>
      <vt:lpstr>template</vt:lpstr>
      <vt:lpstr>The Late Middle Ages</vt:lpstr>
      <vt:lpstr>The Age of Chivalry</vt:lpstr>
      <vt:lpstr>PowerPoint Sunusu</vt:lpstr>
      <vt:lpstr>Round Table</vt:lpstr>
      <vt:lpstr>PowerPoint Sunusu</vt:lpstr>
      <vt:lpstr>Plague (1348)</vt:lpstr>
      <vt:lpstr>PowerPoint Sunusu</vt:lpstr>
      <vt:lpstr>Peasant’s Revolt</vt:lpstr>
      <vt:lpstr>Heresy and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Late Middle Ages</dc:title>
  <dc:creator>Pelin Gölcük MİRZA</dc:creator>
  <cp:lastModifiedBy>Pelin Gölcük MİRZA</cp:lastModifiedBy>
  <cp:revision>5</cp:revision>
  <dcterms:created xsi:type="dcterms:W3CDTF">2024-03-26T11:28:04Z</dcterms:created>
  <dcterms:modified xsi:type="dcterms:W3CDTF">2024-04-25T18:19:42Z</dcterms:modified>
</cp:coreProperties>
</file>